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1.jfif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8" r:id="rId3"/>
    <p:sldMasterId id="2147483721" r:id="rId4"/>
  </p:sldMasterIdLst>
  <p:notesMasterIdLst>
    <p:notesMasterId r:id="rId33"/>
  </p:notesMasterIdLst>
  <p:handoutMasterIdLst>
    <p:handoutMasterId r:id="rId34"/>
  </p:handoutMasterIdLst>
  <p:sldIdLst>
    <p:sldId id="394" r:id="rId5"/>
    <p:sldId id="395" r:id="rId6"/>
    <p:sldId id="456" r:id="rId7"/>
    <p:sldId id="287" r:id="rId8"/>
    <p:sldId id="396" r:id="rId9"/>
    <p:sldId id="481" r:id="rId10"/>
    <p:sldId id="497" r:id="rId11"/>
    <p:sldId id="498" r:id="rId12"/>
    <p:sldId id="581" r:id="rId13"/>
    <p:sldId id="598" r:id="rId14"/>
    <p:sldId id="593" r:id="rId15"/>
    <p:sldId id="591" r:id="rId16"/>
    <p:sldId id="599" r:id="rId17"/>
    <p:sldId id="414" r:id="rId18"/>
    <p:sldId id="413" r:id="rId19"/>
    <p:sldId id="493" r:id="rId20"/>
    <p:sldId id="588" r:id="rId21"/>
    <p:sldId id="590" r:id="rId22"/>
    <p:sldId id="466" r:id="rId23"/>
    <p:sldId id="602" r:id="rId24"/>
    <p:sldId id="603" r:id="rId25"/>
    <p:sldId id="600" r:id="rId26"/>
    <p:sldId id="416" r:id="rId27"/>
    <p:sldId id="417" r:id="rId28"/>
    <p:sldId id="420" r:id="rId29"/>
    <p:sldId id="504" r:id="rId30"/>
    <p:sldId id="506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ED53473D-C99C-46C0-B9C8-14AD15F2FE8A}">
          <p14:sldIdLst>
            <p14:sldId id="394"/>
            <p14:sldId id="395"/>
            <p14:sldId id="456"/>
            <p14:sldId id="287"/>
          </p14:sldIdLst>
        </p14:section>
        <p14:section name="Цели на курса и учебна програма" id="{8C2724C9-C8EC-45B9-90E3-34392E4D0E79}">
          <p14:sldIdLst>
            <p14:sldId id="396"/>
            <p14:sldId id="481"/>
            <p14:sldId id="497"/>
            <p14:sldId id="498"/>
            <p14:sldId id="581"/>
          </p14:sldIdLst>
        </p14:section>
        <p14:section name="Преподаватели" id="{A8AAF7A9-A2E1-4B2A-84A3-06F1664B31D9}">
          <p14:sldIdLst>
            <p14:sldId id="598"/>
            <p14:sldId id="593"/>
            <p14:sldId id="591"/>
          </p14:sldIdLst>
        </p14:section>
        <p14:section name="Домашни, изпити и оценяване" id="{51D49971-1458-410B-94A5-F37EE859DF00}">
          <p14:sldIdLst>
            <p14:sldId id="599"/>
            <p14:sldId id="414"/>
            <p14:sldId id="413"/>
            <p14:sldId id="493"/>
            <p14:sldId id="588"/>
            <p14:sldId id="590"/>
            <p14:sldId id="466"/>
            <p14:sldId id="602"/>
            <p14:sldId id="603"/>
          </p14:sldIdLst>
        </p14:section>
        <p14:section name="Учебни ресурси" id="{9398577F-1703-4F19-98E3-864C71C2A8FF}">
          <p14:sldIdLst>
            <p14:sldId id="600"/>
            <p14:sldId id="416"/>
            <p14:sldId id="417"/>
            <p14:sldId id="420"/>
            <p14:sldId id="504"/>
            <p14:sldId id="506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214" autoAdjust="0"/>
  </p:normalViewPr>
  <p:slideViewPr>
    <p:cSldViewPr showGuides="1">
      <p:cViewPr varScale="1">
        <p:scale>
          <a:sx n="108" d="100"/>
          <a:sy n="108" d="100"/>
        </p:scale>
        <p:origin x="768" y="7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6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1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19B61C-3304-4EA8-B5A2-90538145AB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0231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7CAE40-173A-4CC4-8604-5A7D5CDA0A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53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05E5D49-273B-44E5-BA66-D0FB6DA053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496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9AEA88E-390A-42F7-8A67-5F70502320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0256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F6C3CF1-E926-4CAE-8D88-D9CE26E258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3660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19DEBA6-F7FA-4B9D-BBE0-E0EE4B75A9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498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0673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2DE7749-8E08-49FB-A9FB-AB87BC4170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3325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CA6E71D-515C-406F-B1F2-D9889EB825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666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3B6F44C-E59A-4136-8F5B-101031D004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4672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9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05EDC75-732A-45B4-A9BC-C2AC83690D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141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76F0414D-494F-4850-9BEB-3911E2EDD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8207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7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4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4012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246496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9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869900"/>
            <a:ext cx="8940800" cy="9037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782" y="6400802"/>
            <a:ext cx="10485335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9064" y="2253546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70261" y="4341197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3158" y="4679638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5999" y="610908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8383" y="4032736"/>
            <a:ext cx="29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9191" y="2560120"/>
            <a:ext cx="32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7594" y="232084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7663" y="3447927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9684" y="562591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9240" y="3306088"/>
            <a:ext cx="4542163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408" y="2018008"/>
            <a:ext cx="2850020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C912-514F-4F4A-9A34-396EB6711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1AEC5-7B37-4E67-B4F0-E7774EEBC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A68D7-1A5B-4662-8084-D1C7EAC28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80E7D-5D58-4C81-9A90-613573EF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218B-3BF8-4007-B648-184B5C24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72580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9848-AD86-423E-BEE8-01A7FCF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7849F-52DA-40EA-809D-A535CD958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8C7F1-855E-4255-8B66-B79D084F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46DD-F214-4E79-BE00-11C44F2E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C5615-2499-498A-A14A-7F3A91BB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9744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2F2A-4206-4550-82AF-F223AF76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301D-A974-41A2-AADD-0367C92DC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7794-D7C6-4B28-ACDA-29443EE9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82333-F90D-4598-8B00-F041B7CE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D137-928C-4D6A-80E9-C14C664E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8562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0A84-3209-4AF1-BB02-15B5DC51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B3ED-A957-455B-8F53-AEB6DDC71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7D6D-0EC9-49A3-AD46-ED310DAE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F69F5-C0DF-4754-B95B-81EB231E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92417-5219-4148-A8C8-3674C354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27D9D-6D9A-4CA9-B6A0-C65C4344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27772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1848-C3A5-4296-A1FE-893311A04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43DEC-0876-443B-A378-44BCC4A54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E0F66-E145-4BCB-AC16-178E8FC75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30756-6E79-4E16-B76F-F89090CFD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C4FA9-25F6-43B4-8B40-CE9ECB092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C5817-6972-427A-A4ED-39066EF3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4B8B3-E5C9-40ED-B28E-16D137B2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D51AF-1E2E-40BE-8388-49BD8B96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214308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16C8-8D05-4901-ADFE-7F0F7C3F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3E081-0D81-49A4-8A93-5864B08D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1EE90-541B-4903-8C71-5463AFF3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F2C47-96CF-44E3-905E-A0350E6C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57831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361C0-7609-4F4A-A51A-AA38ED7E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D367-6B6B-42A2-B7D4-58531948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F4976-F8BB-4EA4-B166-08C0EE01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47637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6887-3E14-4350-85EE-7E019544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E1CE-57B0-4388-ADFD-ABA76C5A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29E1A-04C0-4D55-8B2A-19D656216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CD9FF-625D-45FC-B89B-67121A82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463E8-15FE-4961-9630-649FE32D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D993B-5D1A-4DD8-841D-8E6B83F3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5116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11DF6-5ACB-413C-93A7-E65775EC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E5FA4-4AFB-401E-B9BF-15E5942FC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79F7F-E919-4731-A1A2-5B5AB0926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B893F-310D-4CCA-8241-D5EDB5BD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D2F8B-C36B-485D-B7EC-FB12D79C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0FF24-CFF5-4253-A2BA-309B58F9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488504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1209-5C02-4A7F-91B5-AC6479F9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5CD90-83B8-4B75-88D2-B06AB6471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BFCB3-3777-4C69-846C-45CDD13D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92D7F-D43D-4E41-9740-94EE7C89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5B908-80E9-42A4-8C7D-29BDE5EF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94885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5F8E8-F90C-49F9-8CDE-D275D9BF6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E95F2-F8DF-4AEE-B986-FA86741D4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C9B0-65BE-49FB-8F60-74B7A9C4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00D94-02FD-45E0-A678-A759CABA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BCD35-A25C-4137-A6E6-A878E910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79975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52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1" y="5184002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5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9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2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5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3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3" y="321502"/>
            <a:ext cx="11083636" cy="882654"/>
          </a:xfrm>
        </p:spPr>
        <p:txBody>
          <a:bodyPr/>
          <a:lstStyle>
            <a:lvl1pPr algn="ctr" latinLnBrk="0">
              <a:defRPr sz="4797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238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8827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675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9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6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2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2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31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1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7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11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88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5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74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1" y="3408498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7" y="1371604"/>
            <a:ext cx="9049234" cy="5207396"/>
          </a:xfrm>
        </p:spPr>
        <p:txBody>
          <a:bodyPr>
            <a:normAutofit/>
          </a:bodyPr>
          <a:lstStyle>
            <a:lvl1pPr marL="513888" indent="-513888" latinLnBrk="0">
              <a:buFont typeface="+mj-lt"/>
              <a:buAutoNum type="arabicPeriod"/>
              <a:defRPr sz="3599">
                <a:solidFill>
                  <a:schemeClr val="tx1"/>
                </a:solidFill>
              </a:defRPr>
            </a:lvl1pPr>
            <a:lvl2pPr>
              <a:defRPr sz="3399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24150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3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Oval Logo Holder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1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32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8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747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1" y="6454760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2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7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6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64876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8519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2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3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5"/>
              </a:rPr>
              <a:t>forum.softuni.bg</a:t>
            </a:r>
            <a:endParaRPr lang="en-US" sz="2798" noProof="1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095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047FD-3C99-4495-8920-414140D9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12C53-1D46-403C-9799-D13C6DF8C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9DA3-D21E-4622-8B56-430ABB499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24AD3-52D9-4592-835E-AF3F7FB5663B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BEF6C-F903-4880-B3E4-12480F5A2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27872-73C8-4C64-AFA2-780942FD7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3D17F-E5D7-4462-958E-3AE55A254D45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545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672"/>
          <a:stretch/>
        </p:blipFill>
        <p:spPr>
          <a:xfrm>
            <a:off x="1" y="3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29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55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803034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255336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1699703" indent="-3523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8370" indent="-266620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hyperlink" Target="https://softuni.b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273/programming-basics-with-cpp-january-202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78.jpeg"/><Relationship Id="rId4" Type="http://schemas.openxmlformats.org/officeDocument/2006/relationships/hyperlink" Target="http://svn.softuni.org/admin/svn/entry-module/Installation%20Guidelines/01.0%20PB-CPlusPlus-GNU-GCC-Compiler-CodeBlocks-Installation-Guidelines.docx" TargetMode="External"/><Relationship Id="rId9" Type="http://schemas.openxmlformats.org/officeDocument/2006/relationships/customXml" Target="../ink/ink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hyperlink" Target="https://motion-software.com/" TargetMode="External"/><Relationship Id="rId18" Type="http://schemas.openxmlformats.org/officeDocument/2006/relationships/image" Target="../media/image53.png"/><Relationship Id="rId26" Type="http://schemas.openxmlformats.org/officeDocument/2006/relationships/image" Target="../media/image57.jfif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tek-experts.com/" TargetMode="External"/><Relationship Id="rId7" Type="http://schemas.openxmlformats.org/officeDocument/2006/relationships/hyperlink" Target="https://www.sbtech.com/" TargetMode="External"/><Relationship Id="rId12" Type="http://schemas.openxmlformats.org/officeDocument/2006/relationships/image" Target="../media/image50.png"/><Relationship Id="rId17" Type="http://schemas.openxmlformats.org/officeDocument/2006/relationships/hyperlink" Target="https://www.xs-software.com/" TargetMode="External"/><Relationship Id="rId25" Type="http://schemas.openxmlformats.org/officeDocument/2006/relationships/hyperlink" Target="https://www.softwaregroup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fif"/><Relationship Id="rId11" Type="http://schemas.openxmlformats.org/officeDocument/2006/relationships/hyperlink" Target="http://smartit.bg/" TargetMode="External"/><Relationship Id="rId24" Type="http://schemas.openxmlformats.org/officeDocument/2006/relationships/image" Target="../media/image56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coca-colahellenic.com/" TargetMode="External"/><Relationship Id="rId23" Type="http://schemas.openxmlformats.org/officeDocument/2006/relationships/hyperlink" Target="https://www.telenor.bg/" TargetMode="External"/><Relationship Id="rId28" Type="http://schemas.openxmlformats.org/officeDocument/2006/relationships/hyperlink" Target="https://netpeak.bg/" TargetMode="External"/><Relationship Id="rId10" Type="http://schemas.openxmlformats.org/officeDocument/2006/relationships/image" Target="../media/image49.png"/><Relationship Id="rId19" Type="http://schemas.openxmlformats.org/officeDocument/2006/relationships/hyperlink" Target="https://www.zuehlke.com/" TargetMode="External"/><Relationship Id="rId4" Type="http://schemas.openxmlformats.org/officeDocument/2006/relationships/image" Target="../media/image46.png"/><Relationship Id="rId9" Type="http://schemas.openxmlformats.org/officeDocument/2006/relationships/hyperlink" Target="http://www.postbank.bg/" TargetMode="External"/><Relationship Id="rId14" Type="http://schemas.openxmlformats.org/officeDocument/2006/relationships/image" Target="../media/image51.jfif"/><Relationship Id="rId22" Type="http://schemas.openxmlformats.org/officeDocument/2006/relationships/image" Target="../media/image55.png"/><Relationship Id="rId27" Type="http://schemas.openxmlformats.org/officeDocument/2006/relationships/image" Target="../media/image58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82217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036" name="Picture 12" descr="C++ PNG Transparent Images | PNG All">
            <a:extLst>
              <a:ext uri="{FF2B5EF4-FFF2-40B4-BE49-F238E27FC236}">
                <a16:creationId xmlns:a16="http://schemas.microsoft.com/office/drawing/2014/main" id="{80396B66-A663-4175-B3E6-3F5DD6855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" b="1"/>
          <a:stretch/>
        </p:blipFill>
        <p:spPr bwMode="auto">
          <a:xfrm>
            <a:off x="4161000" y="2146079"/>
            <a:ext cx="2295000" cy="222792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3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ADA01-0D26-4757-9C71-959D2B08C6B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91943" y="1486179"/>
            <a:ext cx="6705600" cy="47428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b="1" dirty="0"/>
              <a:t>Мартин Паунов</a:t>
            </a:r>
          </a:p>
          <a:p>
            <a:pPr lvl="1"/>
            <a:r>
              <a:rPr lang="en-US" sz="3000" noProof="1"/>
              <a:t>Java Developer</a:t>
            </a:r>
            <a:r>
              <a:rPr lang="bg-BG" sz="3000" noProof="1"/>
              <a:t> във</a:t>
            </a:r>
            <a:br>
              <a:rPr lang="en-US" sz="3000" noProof="1"/>
            </a:br>
            <a:r>
              <a:rPr lang="en-US" sz="3000" dirty="0"/>
              <a:t>Virtual Racing School</a:t>
            </a:r>
            <a:endParaRPr lang="en-US" sz="3000" noProof="1"/>
          </a:p>
          <a:p>
            <a:pPr lvl="1"/>
            <a:r>
              <a:rPr lang="bg-BG" sz="3000" noProof="1"/>
              <a:t>Богат опит с </a:t>
            </a:r>
            <a:r>
              <a:rPr lang="en-US" sz="3000" noProof="1"/>
              <a:t>Java, C++, C#</a:t>
            </a:r>
          </a:p>
          <a:p>
            <a:pPr lvl="1"/>
            <a:r>
              <a:rPr lang="bg-BG" sz="3000" noProof="1"/>
              <a:t>Преподавател в СофтУни</a:t>
            </a:r>
            <a:endParaRPr lang="en-US" sz="3000" noProof="1"/>
          </a:p>
          <a:p>
            <a:pPr lvl="1"/>
            <a:r>
              <a:rPr lang="bg-BG" sz="3000" noProof="1"/>
              <a:t>Интереси в Астрофизиката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282CF-B643-4074-991A-3B54AE520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0" y="2034000"/>
            <a:ext cx="4082034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546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pPr>
                <a:defRPr/>
              </a:pPr>
              <a:t>12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7200" y="1524001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sz="2800" dirty="0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DD051B-A392-4BC7-A984-A08FCA3F74A7}"/>
              </a:ext>
            </a:extLst>
          </p:cNvPr>
          <p:cNvSpPr txBox="1">
            <a:spLocks/>
          </p:cNvSpPr>
          <p:nvPr/>
        </p:nvSpPr>
        <p:spPr>
          <a:xfrm>
            <a:off x="457201" y="1523999"/>
            <a:ext cx="7348799" cy="512847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rgbClr val="234465"/>
                </a:solidFill>
                <a:latin typeface="Calibri"/>
              </a:rPr>
              <a:t>Десислава Топузакова</a:t>
            </a:r>
            <a:endParaRPr lang="en-AS" sz="3600" b="1" dirty="0">
              <a:solidFill>
                <a:srgbClr val="234465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r>
              <a:rPr lang="en-US" sz="3200" dirty="0">
                <a:solidFill>
                  <a:srgbClr val="234465"/>
                </a:solidFill>
                <a:latin typeface="Calibri"/>
              </a:rPr>
              <a:t>Java Developer </a:t>
            </a:r>
            <a:r>
              <a:rPr lang="bg-BG" sz="3200" dirty="0">
                <a:solidFill>
                  <a:srgbClr val="234465"/>
                </a:solidFill>
                <a:latin typeface="Calibri"/>
              </a:rPr>
              <a:t>в </a:t>
            </a:r>
            <a:r>
              <a:rPr lang="en-US" sz="3200" dirty="0">
                <a:solidFill>
                  <a:srgbClr val="234465"/>
                </a:solidFill>
                <a:latin typeface="Calibri"/>
              </a:rPr>
              <a:t>SAP</a:t>
            </a:r>
            <a:endParaRPr lang="bg-BG" sz="3200" dirty="0">
              <a:solidFill>
                <a:srgbClr val="234465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r>
              <a:rPr lang="bg-BG" sz="3200" dirty="0">
                <a:solidFill>
                  <a:srgbClr val="234465"/>
                </a:solidFill>
                <a:latin typeface="Calibri"/>
              </a:rPr>
              <a:t>Бивш състезател по математика</a:t>
            </a:r>
          </a:p>
          <a:p>
            <a:pPr lvl="1">
              <a:lnSpc>
                <a:spcPct val="100000"/>
              </a:lnSpc>
            </a:pPr>
            <a:r>
              <a:rPr lang="bg-BG" sz="3200" dirty="0">
                <a:solidFill>
                  <a:srgbClr val="234465"/>
                </a:solidFill>
                <a:latin typeface="Calibri"/>
              </a:rPr>
              <a:t>Преподавател в СофтУни</a:t>
            </a:r>
          </a:p>
          <a:p>
            <a:pPr lvl="1">
              <a:lnSpc>
                <a:spcPct val="100000"/>
              </a:lnSpc>
            </a:pPr>
            <a:r>
              <a:rPr lang="bg-BG" sz="3200" dirty="0">
                <a:solidFill>
                  <a:srgbClr val="234465"/>
                </a:solidFill>
                <a:latin typeface="Calibri"/>
              </a:rPr>
              <a:t>Ръководител на </a:t>
            </a:r>
            <a:r>
              <a:rPr lang="en-US" sz="3200" dirty="0">
                <a:solidFill>
                  <a:srgbClr val="234465"/>
                </a:solidFill>
                <a:latin typeface="Calibri"/>
              </a:rPr>
              <a:t>Programming Basics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solidFill>
                  <a:srgbClr val="234465"/>
                </a:solidFill>
                <a:latin typeface="Calibri"/>
              </a:rPr>
              <a:t>Team Lead </a:t>
            </a:r>
            <a:r>
              <a:rPr lang="bg-BG" sz="3200" dirty="0">
                <a:solidFill>
                  <a:srgbClr val="234465"/>
                </a:solidFill>
                <a:latin typeface="Calibri"/>
              </a:rPr>
              <a:t>на </a:t>
            </a:r>
            <a:r>
              <a:rPr lang="en-US" sz="3200" dirty="0">
                <a:solidFill>
                  <a:srgbClr val="234465"/>
                </a:solidFill>
                <a:latin typeface="Calibri"/>
              </a:rPr>
              <a:t>Content Development Team</a:t>
            </a:r>
            <a:r>
              <a:rPr lang="en-AS" sz="3200" dirty="0">
                <a:solidFill>
                  <a:srgbClr val="234465"/>
                </a:solidFill>
                <a:latin typeface="Calibri"/>
              </a:rPr>
              <a:t> </a:t>
            </a:r>
            <a:r>
              <a:rPr lang="bg-BG" sz="3200" dirty="0">
                <a:solidFill>
                  <a:srgbClr val="234465"/>
                </a:solidFill>
                <a:latin typeface="Calibri"/>
              </a:rPr>
              <a:t>в СофтУни</a:t>
            </a:r>
            <a:endParaRPr lang="en-US" sz="3000" dirty="0">
              <a:solidFill>
                <a:srgbClr val="234465"/>
              </a:solidFill>
              <a:latin typeface="Calibri"/>
            </a:endParaRPr>
          </a:p>
          <a:p>
            <a:pPr marL="609219" lvl="1" indent="0">
              <a:lnSpc>
                <a:spcPct val="100000"/>
              </a:lnSpc>
              <a:buNone/>
            </a:pPr>
            <a:endParaRPr lang="bg-BG" sz="3400" b="1" dirty="0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BEC7-065A-4B30-93F9-FF6D382CC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00" y="2193438"/>
            <a:ext cx="3249000" cy="324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291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C82A6-D955-408A-8C57-A06A1F42C1D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0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25E33BE-D970-4A3E-80B2-EEF513757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6434" y="1108911"/>
            <a:ext cx="10126596" cy="5546589"/>
          </a:xfrm>
        </p:spPr>
        <p:txBody>
          <a:bodyPr>
            <a:normAutofit/>
          </a:bodyPr>
          <a:lstStyle/>
          <a:p>
            <a:pPr lvl="1"/>
            <a:r>
              <a:rPr lang="bg-BG" sz="3400" dirty="0"/>
              <a:t>Упражненията са </a:t>
            </a:r>
            <a:r>
              <a:rPr lang="bg-BG" sz="3400" b="1" dirty="0">
                <a:solidFill>
                  <a:schemeClr val="bg1"/>
                </a:solidFill>
              </a:rPr>
              <a:t>много важни</a:t>
            </a:r>
            <a:r>
              <a:rPr lang="en-US" sz="34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ден!</a:t>
            </a:r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bg-BG" sz="3400" dirty="0"/>
              <a:t>Във всяко учебно занятие има </a:t>
            </a:r>
            <a:r>
              <a:rPr lang="bg-BG" sz="3400" b="1" dirty="0">
                <a:solidFill>
                  <a:schemeClr val="bg1"/>
                </a:solidFill>
              </a:rPr>
              <a:t>задачи</a:t>
            </a:r>
            <a:endParaRPr lang="en-US" sz="34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hlinkClick r:id="rId3"/>
              </a:rPr>
              <a:t>judge.softuni.bg</a:t>
            </a:r>
            <a:r>
              <a:rPr lang="en-US" sz="3200" b="1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90A7AB-FE79-44AE-A103-70E8C5C7F63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hlinkClick r:id="rId3"/>
              </a:rPr>
              <a:t>judge.softuni.bg</a:t>
            </a:r>
            <a:endParaRPr lang="en-US" b="1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hlinkClick r:id="rId4"/>
              </a:rPr>
              <a:t>softuni.bg</a:t>
            </a:r>
            <a:r>
              <a:rPr lang="en-US" b="1" dirty="0"/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8FC69015-F388-46FD-8693-051A37DB5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17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00" y="3960508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2FD1D51A-376D-431E-989E-5A2805585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68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5294" y="862528"/>
            <a:ext cx="10134600" cy="57916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изпит – </a:t>
            </a:r>
            <a:r>
              <a:rPr lang="bg-BG" sz="3200" b="1" dirty="0">
                <a:solidFill>
                  <a:srgbClr val="FFA60F"/>
                </a:solidFill>
              </a:rPr>
              <a:t>27 и 28 февруари</a:t>
            </a:r>
            <a:endParaRPr lang="bg-BG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Срок ранно плащане – </a:t>
            </a:r>
            <a:r>
              <a:rPr lang="bg-BG" sz="3000" b="1">
                <a:solidFill>
                  <a:schemeClr val="bg1"/>
                </a:solidFill>
              </a:rPr>
              <a:t>25 януари </a:t>
            </a:r>
            <a:r>
              <a:rPr lang="bg-BG" sz="3000"/>
              <a:t>(</a:t>
            </a:r>
            <a:r>
              <a:rPr lang="bg-BG" sz="3000" dirty="0"/>
              <a:t>50лв)</a:t>
            </a:r>
          </a:p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Онлайн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изпит: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sz="3600" b="1" dirty="0">
                <a:solidFill>
                  <a:srgbClr val="FFA60F"/>
                </a:solidFill>
              </a:rPr>
              <a:t>27 и 28 февруари</a:t>
            </a:r>
            <a:endParaRPr lang="bg-BG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sz="3600" dirty="0"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&lt; 4.00</a:t>
            </a: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lnSpc>
                <a:spcPct val="150000"/>
              </a:lnSpc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>
                <a:sym typeface="Wingdings" panose="05000000000000000000" pitchFamily="2" charset="2"/>
              </a:rPr>
              <a:t>Fundamentals Module</a:t>
            </a:r>
            <a:endParaRPr lang="en-US" sz="36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E88F21B-B3DF-46A3-8BF0-4969D7823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05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-356616">
              <a:buFontTx/>
              <a:buAutoNum type="arabicPeriod"/>
            </a:pPr>
            <a:r>
              <a:rPr lang="bg-BG" dirty="0"/>
              <a:t> Цели на курса и учебна програма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-356616">
              <a:buFontTx/>
              <a:buAutoNum type="arabicPeriod"/>
            </a:pPr>
            <a:r>
              <a:rPr lang="bg-BG" dirty="0"/>
              <a:t> 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39741550-D145-4727-AD2F-21AA4D737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721263" y="3961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406263" y="3907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>
              <a:spcAft>
                <a:spcPts val="2400"/>
              </a:spcAft>
            </a:pPr>
            <a:endParaRPr lang="en-US" sz="2900" dirty="0"/>
          </a:p>
          <a:p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61400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ED157E6-CF51-40F1-B7EC-C25249C48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2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75B4D68-6CDE-46CD-8EEB-CD92EE6F9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48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54077-FCDD-43C0-A870-33D6C337A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46" y="1230581"/>
            <a:ext cx="11818096" cy="5528766"/>
          </a:xfrm>
        </p:spPr>
        <p:txBody>
          <a:bodyPr/>
          <a:lstStyle/>
          <a:p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Community 2019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9</a:t>
            </a:r>
            <a:r>
              <a:rPr lang="en-US" dirty="0"/>
              <a:t>)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Visual Studio</a:t>
            </a:r>
            <a:r>
              <a:rPr lang="bg-BG" dirty="0"/>
              <a:t> 2017 /</a:t>
            </a:r>
            <a:r>
              <a:rPr lang="en-US" dirty="0"/>
              <a:t>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</a:t>
            </a:r>
            <a:br>
              <a:rPr lang="bg-BG" dirty="0"/>
            </a:br>
            <a:r>
              <a:rPr lang="bg-BG" dirty="0"/>
              <a:t>(но не се препоръчва)</a:t>
            </a:r>
            <a:endParaRPr lang="en-US" dirty="0"/>
          </a:p>
          <a:p>
            <a:pPr lvl="1"/>
            <a:r>
              <a:rPr lang="bg-BG" dirty="0"/>
              <a:t>Алтернативи: </a:t>
            </a:r>
            <a:r>
              <a:rPr lang="en-US" dirty="0"/>
              <a:t>CodeBlocks </a:t>
            </a:r>
            <a:r>
              <a:rPr lang="bg-BG" dirty="0"/>
              <a:t>или </a:t>
            </a:r>
            <a:r>
              <a:rPr lang="en-US" dirty="0"/>
              <a:t>Eclipse IDE for C++ Developers</a:t>
            </a:r>
          </a:p>
          <a:p>
            <a:pPr lvl="1"/>
            <a:r>
              <a:rPr lang="bg-BG" b="1" dirty="0">
                <a:hlinkClick r:id="rId4"/>
              </a:rPr>
              <a:t>Инструкции</a:t>
            </a:r>
            <a:r>
              <a:rPr lang="bg-BG" dirty="0"/>
              <a:t> за инсталация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20" y="5078449"/>
            <a:ext cx="3430737" cy="19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328544" y="4904571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13424" y="4889451"/>
                <a:ext cx="29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8323664" y="5366451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8544" y="5351331"/>
                <a:ext cx="2988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Slide Number">
            <a:extLst>
              <a:ext uri="{FF2B5EF4-FFF2-40B4-BE49-F238E27FC236}">
                <a16:creationId xmlns:a16="http://schemas.microsoft.com/office/drawing/2014/main" id="{DD0F0633-21EF-496F-A423-8BD34A4F7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2050" name="Picture 2" descr="Code-Blocks on cloud( AWS/Azure/Google Cloud )">
            <a:extLst>
              <a:ext uri="{FF2B5EF4-FFF2-40B4-BE49-F238E27FC236}">
                <a16:creationId xmlns:a16="http://schemas.microsoft.com/office/drawing/2014/main" id="{1E0A8DDE-A73B-4D7C-A54F-310163C86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64" y="49150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Visual Studio Code 1.52.0 Download">
            <a:extLst>
              <a:ext uri="{FF2B5EF4-FFF2-40B4-BE49-F238E27FC236}">
                <a16:creationId xmlns:a16="http://schemas.microsoft.com/office/drawing/2014/main" id="{055F19E7-90CB-4861-BFAB-CE5C34E10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Visual Studio Code 1.52.0 Download">
            <a:extLst>
              <a:ext uri="{FF2B5EF4-FFF2-40B4-BE49-F238E27FC236}">
                <a16:creationId xmlns:a16="http://schemas.microsoft.com/office/drawing/2014/main" id="{2B54DDC7-764D-491B-AF4B-9710926D65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23744" y="34634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267A4D5-99CB-4389-94E1-DC8659A2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961" y="4985486"/>
            <a:ext cx="1657578" cy="165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#pb-jan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4" r="-2878"/>
          <a:stretch/>
        </p:blipFill>
        <p:spPr>
          <a:xfrm>
            <a:off x="5111631" y="4407698"/>
            <a:ext cx="6140835" cy="9512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2280000" y="3354843"/>
            <a:ext cx="381600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588" r="-7813" b="1819"/>
          <a:stretch/>
        </p:blipFill>
        <p:spPr>
          <a:xfrm>
            <a:off x="5107204" y="5524457"/>
            <a:ext cx="292608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8438772" y="1238451"/>
            <a:ext cx="2808000" cy="88553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3940364" y="2287667"/>
            <a:ext cx="4536000" cy="903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3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1063878" y="3344133"/>
            <a:ext cx="982122" cy="9166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2" name="Picture 1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5838" t="5064" r="4136" b="5064"/>
          <a:stretch/>
        </p:blipFill>
        <p:spPr>
          <a:xfrm>
            <a:off x="8686452" y="2285029"/>
            <a:ext cx="2560320" cy="908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30000" y="3352442"/>
            <a:ext cx="1176203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878" y="1238451"/>
            <a:ext cx="1505139" cy="864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1"/>
          </p:cNvPr>
          <p:cNvPicPr>
            <a:picLocks noChangeAspect="1"/>
          </p:cNvPicPr>
          <p:nvPr/>
        </p:nvPicPr>
        <p:blipFill rotWithShape="1">
          <a:blip r:embed="rId22"/>
          <a:srcRect l="-1097" r="-4528"/>
          <a:stretch/>
        </p:blipFill>
        <p:spPr>
          <a:xfrm>
            <a:off x="7740203" y="3338226"/>
            <a:ext cx="3512263" cy="90842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38754" y="5537762"/>
            <a:ext cx="3013713" cy="8866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25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1063878" y="2291161"/>
            <a:ext cx="265176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1063878" y="4407697"/>
            <a:ext cx="3837857" cy="201676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Netpeak" descr="Ð ÐµÐ·ÑÐ»ÑÐ°Ñ Ñ Ð¸Ð·Ð¾Ð±ÑÐ°Ð¶ÐµÐ½Ð¸Ðµ Ð·Ð° netpeak">
            <a:hlinkClick r:id="rId28"/>
            <a:extLst>
              <a:ext uri="{FF2B5EF4-FFF2-40B4-BE49-F238E27FC236}">
                <a16:creationId xmlns:a16="http://schemas.microsoft.com/office/drawing/2014/main" id="{A39475DC-B021-42B2-9DEC-2119CF149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2715180" y="1239728"/>
            <a:ext cx="557742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6682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 и Учебна Програма</a:t>
            </a:r>
            <a:endParaRPr lang="bg-BG" dirty="0"/>
          </a:p>
        </p:txBody>
      </p:sp>
      <p:pic>
        <p:nvPicPr>
          <p:cNvPr id="4" name="Picture 12" descr="C++ PNG Transparent Images | PNG All">
            <a:extLst>
              <a:ext uri="{FF2B5EF4-FFF2-40B4-BE49-F238E27FC236}">
                <a16:creationId xmlns:a16="http://schemas.microsoft.com/office/drawing/2014/main" id="{D0F41E1E-5C17-443F-B339-465CB6F88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" b="1"/>
          <a:stretch/>
        </p:blipFill>
        <p:spPr bwMode="auto">
          <a:xfrm>
            <a:off x="4611000" y="1219493"/>
            <a:ext cx="2925000" cy="283950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3862" y="1121144"/>
            <a:ext cx="9927138" cy="5276048"/>
          </a:xfrm>
        </p:spPr>
        <p:txBody>
          <a:bodyPr/>
          <a:lstStyle/>
          <a:p>
            <a:pPr indent="-356616"/>
            <a:r>
              <a:rPr lang="bg-BG" dirty="0"/>
              <a:t>Курсът </a:t>
            </a:r>
            <a:r>
              <a:rPr lang="en-US" dirty="0"/>
              <a:t>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dirty="0"/>
              <a:t>"</a:t>
            </a:r>
            <a:r>
              <a:rPr lang="bg-BG" dirty="0"/>
              <a:t> дава</a:t>
            </a:r>
            <a:r>
              <a:rPr lang="en-US" dirty="0"/>
              <a:t>:</a:t>
            </a:r>
          </a:p>
          <a:p>
            <a:pPr lvl="1" indent="-356616"/>
            <a:r>
              <a:rPr lang="bg-BG" dirty="0"/>
              <a:t>Въведение в един от </a:t>
            </a:r>
            <a:r>
              <a:rPr lang="bg-BG" b="1" dirty="0">
                <a:solidFill>
                  <a:schemeClr val="bg1"/>
                </a:solidFill>
              </a:rPr>
              <a:t>най-търсените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програмни езици на пазара в България</a:t>
            </a:r>
          </a:p>
          <a:p>
            <a:pPr lvl="1" indent="-356616"/>
            <a:r>
              <a:rPr lang="bg-BG" dirty="0"/>
              <a:t>Познания върху </a:t>
            </a:r>
            <a:r>
              <a:rPr lang="bg-BG" b="1" dirty="0">
                <a:solidFill>
                  <a:schemeClr val="bg1"/>
                </a:solidFill>
              </a:rPr>
              <a:t>основни концепции </a:t>
            </a:r>
            <a:r>
              <a:rPr lang="bg-BG" dirty="0"/>
              <a:t>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 indent="-356616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Базово</a:t>
            </a:r>
            <a:r>
              <a:rPr lang="bg-BG" dirty="0"/>
              <a:t> алгоритмично мислене</a:t>
            </a:r>
          </a:p>
          <a:p>
            <a:pPr lvl="1" indent="-356616"/>
            <a:r>
              <a:rPr lang="bg-BG" dirty="0"/>
              <a:t>Първа крачка в едно ново и динамично начинание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4408523-C653-4F0F-9638-46D4D54A599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C++ PNG Image | PNG All">
            <a:extLst>
              <a:ext uri="{FF2B5EF4-FFF2-40B4-BE49-F238E27FC236}">
                <a16:creationId xmlns:a16="http://schemas.microsoft.com/office/drawing/2014/main" id="{5C771D3F-3A20-4645-A181-DC596AFE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203" y="2664000"/>
            <a:ext cx="2469424" cy="185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6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(1)</a:t>
            </a:r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813B56-667D-432B-9323-5163832D5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3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356616"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bg-BG" dirty="0"/>
              <a:t>Пробен онлайн изпит</a:t>
            </a:r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Онлайн теоретичен </a:t>
            </a:r>
            <a:r>
              <a:rPr lang="bg-BG" dirty="0"/>
              <a:t>изпит </a:t>
            </a:r>
            <a:endParaRPr lang="ru-RU" dirty="0"/>
          </a:p>
          <a:p>
            <a:pPr marL="442913" indent="-356616"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Онлайн практически </a:t>
            </a:r>
            <a:r>
              <a:rPr lang="bg-BG" b="1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14" y="3124200"/>
            <a:ext cx="3124200" cy="31242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0C5FF75-4D1C-48D9-855F-B0072AC4D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30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4563066"/>
              </p:ext>
            </p:extLst>
          </p:nvPr>
        </p:nvGraphicFramePr>
        <p:xfrm>
          <a:off x="1257300" y="2124000"/>
          <a:ext cx="9677400" cy="3530460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7FEBA0E5-0880-41F6-93C7-FA119C452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39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5144</TotalTime>
  <Words>1113</Words>
  <Application>Microsoft Office PowerPoint</Application>
  <PresentationFormat>Widescreen</PresentationFormat>
  <Paragraphs>194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Wingdings</vt:lpstr>
      <vt:lpstr>Wingdings 2</vt:lpstr>
      <vt:lpstr>SoftUni</vt:lpstr>
      <vt:lpstr>SoftUni3_1</vt:lpstr>
      <vt:lpstr>Office Theme</vt:lpstr>
      <vt:lpstr>1_SoftUni</vt:lpstr>
      <vt:lpstr>Основи на Програмирането </vt:lpstr>
      <vt:lpstr>Съдържание</vt:lpstr>
      <vt:lpstr>Имате въпроси?</vt:lpstr>
      <vt:lpstr>SoftUni Diamond Partners</vt:lpstr>
      <vt:lpstr>Цели на Курса и Учебна Програма</vt:lpstr>
      <vt:lpstr>Цели на Курса</vt:lpstr>
      <vt:lpstr>Учебна Програма (1)</vt:lpstr>
      <vt:lpstr>Учебна Програма (2)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Слайдове, Видео, Домашни</vt:lpstr>
      <vt:lpstr>Препоръчителен софтуер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52</cp:revision>
  <dcterms:created xsi:type="dcterms:W3CDTF">2018-05-23T13:08:44Z</dcterms:created>
  <dcterms:modified xsi:type="dcterms:W3CDTF">2021-01-08T20:18:40Z</dcterms:modified>
  <cp:category>computer programming;programming;C#;програмиране;кодиране</cp:category>
</cp:coreProperties>
</file>